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71ef3124741427d" /><Relationship Type="http://schemas.openxmlformats.org/officeDocument/2006/relationships/extended-properties" Target="/docProps/app.xml" Id="Rc35047afa0d845d3" /><Relationship Type="http://schemas.openxmlformats.org/officeDocument/2006/relationships/officeDocument" Target="/ppt/presentation.xml" Id="Rd5a11db86ad54d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b0572abacab4c46"/>
  </p:sldMasterIdLst>
  <p:notesMasterIdLst>
    <p:notesMasterId xmlns:r="http://schemas.openxmlformats.org/officeDocument/2006/relationships" r:id="Rfeb16d06fdd147d1"/>
  </p:notesMasterIdLst>
  <p:sldIdLst>
    <p:sldId xmlns:r="http://schemas.openxmlformats.org/officeDocument/2006/relationships" id="256" r:id="Rca1ff96d908e4e31"/>
    <p:sldId xmlns:r="http://schemas.openxmlformats.org/officeDocument/2006/relationships" id="257" r:id="R62361ae1582b4d43"/>
    <p:sldId xmlns:r="http://schemas.openxmlformats.org/officeDocument/2006/relationships" id="258" r:id="R432cc72ea8894b3a"/>
    <p:sldId xmlns:r="http://schemas.openxmlformats.org/officeDocument/2006/relationships" id="259" r:id="R1a180cee65e445a7"/>
    <p:sldId xmlns:r="http://schemas.openxmlformats.org/officeDocument/2006/relationships" id="260" r:id="Rb0737f4945ab4866"/>
    <p:sldId xmlns:r="http://schemas.openxmlformats.org/officeDocument/2006/relationships" id="261" r:id="R45d8f5c56cbd492b"/>
    <p:sldId xmlns:r="http://schemas.openxmlformats.org/officeDocument/2006/relationships" id="262" r:id="R29b7e326a0c64399"/>
    <p:sldId xmlns:r="http://schemas.openxmlformats.org/officeDocument/2006/relationships" id="263" r:id="R8d9816a1f75945bc"/>
    <p:sldId xmlns:r="http://schemas.openxmlformats.org/officeDocument/2006/relationships" id="264" r:id="R0a7c403760164d2d"/>
    <p:sldId xmlns:r="http://schemas.openxmlformats.org/officeDocument/2006/relationships" id="265" r:id="R7a2fa77085e94014"/>
    <p:sldId xmlns:r="http://schemas.openxmlformats.org/officeDocument/2006/relationships" id="266" r:id="Rac71fb4a19cc4bdb"/>
    <p:sldId xmlns:r="http://schemas.openxmlformats.org/officeDocument/2006/relationships" id="267" r:id="R4770e1e1a02540a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44ac5af07c94367" /><Relationship Type="http://schemas.openxmlformats.org/officeDocument/2006/relationships/slideMaster" Target="/ppt/slideMasters/slideMaster1.xml" Id="Rcb0572abacab4c46" /><Relationship Type="http://schemas.openxmlformats.org/officeDocument/2006/relationships/notesMaster" Target="/ppt/notesMasters/notesMaster1.xml" Id="Rfeb16d06fdd147d1" /><Relationship Type="http://schemas.openxmlformats.org/officeDocument/2006/relationships/presProps" Target="/ppt/presProps.xml" Id="R271f5d73b04541d8" /><Relationship Type="http://schemas.openxmlformats.org/officeDocument/2006/relationships/tableStyles" Target="/ppt/tableStyles.xml" Id="R68b8fc41e0a646a6" /><Relationship Type="http://schemas.openxmlformats.org/officeDocument/2006/relationships/slide" Target="/ppt/slides/slide1.xml" Id="Rca1ff96d908e4e31" /><Relationship Type="http://schemas.openxmlformats.org/officeDocument/2006/relationships/slide" Target="/ppt/slides/slide2.xml" Id="R62361ae1582b4d43" /><Relationship Type="http://schemas.openxmlformats.org/officeDocument/2006/relationships/slide" Target="/ppt/slides/slide3.xml" Id="R432cc72ea8894b3a" /><Relationship Type="http://schemas.openxmlformats.org/officeDocument/2006/relationships/slide" Target="/ppt/slides/slide4.xml" Id="R1a180cee65e445a7" /><Relationship Type="http://schemas.openxmlformats.org/officeDocument/2006/relationships/slide" Target="/ppt/slides/slide5.xml" Id="Rb0737f4945ab4866" /><Relationship Type="http://schemas.openxmlformats.org/officeDocument/2006/relationships/slide" Target="/ppt/slides/slide6.xml" Id="R45d8f5c56cbd492b" /><Relationship Type="http://schemas.openxmlformats.org/officeDocument/2006/relationships/slide" Target="/ppt/slides/slide7.xml" Id="R29b7e326a0c64399" /><Relationship Type="http://schemas.openxmlformats.org/officeDocument/2006/relationships/slide" Target="/ppt/slides/slide8.xml" Id="R8d9816a1f75945bc" /><Relationship Type="http://schemas.openxmlformats.org/officeDocument/2006/relationships/slide" Target="/ppt/slides/slide9.xml" Id="R0a7c403760164d2d" /><Relationship Type="http://schemas.openxmlformats.org/officeDocument/2006/relationships/slide" Target="/ppt/slides/slide10.xml" Id="R7a2fa77085e94014" /><Relationship Type="http://schemas.openxmlformats.org/officeDocument/2006/relationships/slide" Target="/ppt/slides/slide11.xml" Id="Rac71fb4a19cc4bdb" /><Relationship Type="http://schemas.openxmlformats.org/officeDocument/2006/relationships/slide" Target="/ppt/slides/slide12.xml" Id="R4770e1e1a02540a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ad07112c6a9482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043df8f53624808" /><Relationship Type="http://schemas.openxmlformats.org/officeDocument/2006/relationships/notesMaster" Target="/ppt/notesMasters/notesMaster1.xml" Id="Ra21c30f38023407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84b130ce83342f4" /><Relationship Type="http://schemas.openxmlformats.org/officeDocument/2006/relationships/notesMaster" Target="/ppt/notesMasters/notesMaster1.xml" Id="Ra7f0fb48171e467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f839f336e1847f7" /><Relationship Type="http://schemas.openxmlformats.org/officeDocument/2006/relationships/notesMaster" Target="/ppt/notesMasters/notesMaster1.xml" Id="Rd50ad0e16b434b4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f30f966ac24492d" /><Relationship Type="http://schemas.openxmlformats.org/officeDocument/2006/relationships/notesMaster" Target="/ppt/notesMasters/notesMaster1.xml" Id="Rb3eedddee1d9477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3b02e84f6204594" /><Relationship Type="http://schemas.openxmlformats.org/officeDocument/2006/relationships/notesMaster" Target="/ppt/notesMasters/notesMaster1.xml" Id="R42ab0760bdee4d8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5c362bb3a4e424c" /><Relationship Type="http://schemas.openxmlformats.org/officeDocument/2006/relationships/notesMaster" Target="/ppt/notesMasters/notesMaster1.xml" Id="R1af244cfe8fe405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afb61a989c04361" /><Relationship Type="http://schemas.openxmlformats.org/officeDocument/2006/relationships/notesMaster" Target="/ppt/notesMasters/notesMaster1.xml" Id="R0be036b554fd45c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5fabc65f123488f" /><Relationship Type="http://schemas.openxmlformats.org/officeDocument/2006/relationships/notesMaster" Target="/ppt/notesMasters/notesMaster1.xml" Id="Re4ed6b479df449a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264fc8ccb0549bd" /><Relationship Type="http://schemas.openxmlformats.org/officeDocument/2006/relationships/notesMaster" Target="/ppt/notesMasters/notesMaster1.xml" Id="Ref62fb8c51fc44c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57ac6c85e304627" /><Relationship Type="http://schemas.openxmlformats.org/officeDocument/2006/relationships/notesMaster" Target="/ppt/notesMasters/notesMaster1.xml" Id="R6d13725197eb43d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907d7622b5c4abb" /><Relationship Type="http://schemas.openxmlformats.org/officeDocument/2006/relationships/notesMaster" Target="/ppt/notesMasters/notesMaster1.xml" Id="R55ba456113a049c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399814e97b74a7e" /><Relationship Type="http://schemas.openxmlformats.org/officeDocument/2006/relationships/notesMaster" Target="/ppt/notesMasters/notesMaster1.xml" Id="R5e6e709083d74b9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Перед занятием уточните доступные внутри учреждения маршруты помощи. Не обещайте консультацию конкретного специалиста, если договорённости нет.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Предложите фиксировать вопросы анонимно. Ведущий не ставит диагнозов и не определяет намерения подростка по одному изменению поведения.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 начинайте разговор при всей группе или в семейном чате. Дайте реальный выбор времени, если ситуация не требует немедленного вмешательства.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Предложите взрослым в парах пересказать нейтральную историю партнёра, не добавляя собственных объяснений. Отметьте разницу между уточнением и допросом.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Спросите, какие обещания взрослый не сможет гарантировать. Пример: «Никто никогда не узнает». Нужна честная договорённость о пределах конфиденциальности.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 заменяйте обращение за экстренной помощью длительным семейным разбором. Во время учебного занятия звонить не нужно.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История вымышлена. Не просите участников выступать в роли угрожающего человека. Пусть они подготовят только реплики поддержки и безопасный следующий шаг.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 перекладывайте всю организацию помощи на ребёнка. Не забирайте обещание «больше ничего не скрывать» как условие поддержки.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Спросите группу, как обсудить проблему с педагогом без рассылки всему классу. Уточните внутренние правила хранения данных в организации.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Дайте время написать первую фразу повторного разговора. Пример: «Вчера я говорил резко. Хочу спокойно выслушать тебя и помочь».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Попросите взрослых составить короткий план действий для учебного случая. Критерии: безопасность, отсутствие обвинений и понятная ответственность взрослого.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https://mchs.gov.ru/deyatelnost/press-centr/novosti/1431843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UNICEF: разговор с ребёнком о травле в интернете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  <a:p xmlns:a="http://schemas.openxmlformats.org/drawingml/2006/main">
            <a:r>
              <a:t>МЧС России: единый номер вызова экстренных служб 112</a:t>
            </a:r>
          </a:p>
          <a:p xmlns:a="http://schemas.openxmlformats.org/drawingml/2006/main">
            <a:r>
              <a:t>https://mchs.gov.ru/deyatelnost/press-centr/novosti/1431843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9e31d661444cd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5eaf5c8731432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7f43abe48b481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737a28f8b54a9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f8dd0ec47b40a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4ee57353dd427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09C2DB6-3479-4599-B77C-7610A99378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54D0516-2FDE-4072-B726-D859C8C4892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5EAFC5A-797B-4201-A20A-8593F85581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CDDFF0F-2C3A-48BF-AE6C-3304E2E63D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1DDF8D5-BB4F-4880-896D-01B76EFF554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BC0889F-454C-4FEC-BA3B-538EBCF337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E4B4CF1-945B-43B6-AF5F-979B80924A5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8FD7BA5-02FF-4ABB-82AF-4C18BAEA6A7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693F671-68CB-47EC-B066-996E83AB3D2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A668C32-A864-457F-82BA-64FE57943C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27dd8bf06b84b37" /><Relationship Type="http://schemas.openxmlformats.org/officeDocument/2006/relationships/slideLayout" Target="/ppt/slideLayouts/slideLayout1.xml" Id="Reebc3bef08f44b21" /><Relationship Type="http://schemas.openxmlformats.org/officeDocument/2006/relationships/slideLayout" Target="/ppt/slideLayouts/slideLayout2.xml" Id="R7e2765ffec6040bc" /><Relationship Type="http://schemas.openxmlformats.org/officeDocument/2006/relationships/slideLayout" Target="/ppt/slideLayouts/slideLayout3.xml" Id="Re2be1a089ce8493c" /><Relationship Type="http://schemas.openxmlformats.org/officeDocument/2006/relationships/slideLayout" Target="/ppt/slideLayouts/slideLayout4.xml" Id="R857acb579dda4762" /><Relationship Type="http://schemas.openxmlformats.org/officeDocument/2006/relationships/slideLayout" Target="/ppt/slideLayouts/slideLayout5.xml" Id="R201a4a270f054919" /><Relationship Type="http://schemas.openxmlformats.org/officeDocument/2006/relationships/slideLayout" Target="/ppt/slideLayouts/slideLayout6.xml" Id="Rfbea9ce9faa4469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ebc3bef08f44b21"/>
    <p:sldLayoutId xmlns:r="http://schemas.openxmlformats.org/officeDocument/2006/relationships" id="2147483650" r:id="R7e2765ffec6040bc"/>
    <p:sldLayoutId xmlns:r="http://schemas.openxmlformats.org/officeDocument/2006/relationships" id="2147483651" r:id="Re2be1a089ce8493c"/>
    <p:sldLayoutId xmlns:r="http://schemas.openxmlformats.org/officeDocument/2006/relationships" id="2147483652" r:id="R857acb579dda4762"/>
    <p:sldLayoutId xmlns:r="http://schemas.openxmlformats.org/officeDocument/2006/relationships" id="2147483653" r:id="R201a4a270f054919"/>
    <p:sldLayoutId xmlns:r="http://schemas.openxmlformats.org/officeDocument/2006/relationships" id="2147483654" r:id="Rfbea9ce9faa4469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3eb74e1a484e6b" /><Relationship Type="http://schemas.openxmlformats.org/officeDocument/2006/relationships/notesSlide" Target="/ppt/notesSlides/notesSlide1.xml" Id="Ra72e6086bdd4497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72ad18a7244839" /><Relationship Type="http://schemas.openxmlformats.org/officeDocument/2006/relationships/notesSlide" Target="/ppt/notesSlides/notesSlide2.xml" Id="Re669fd72ff2b4d2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9a732914904878" /><Relationship Type="http://schemas.openxmlformats.org/officeDocument/2006/relationships/notesSlide" Target="/ppt/notesSlides/notesSlide3.xml" Id="R79eb612b65974c7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4b9ddfda714e01" /><Relationship Type="http://schemas.openxmlformats.org/officeDocument/2006/relationships/notesSlide" Target="/ppt/notesSlides/notesSlide4.xml" Id="R2182512bcb984da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c87322b5254b5b" /><Relationship Type="http://schemas.openxmlformats.org/officeDocument/2006/relationships/notesSlide" Target="/ppt/notesSlides/notesSlide5.xml" Id="R5fcc432848be44a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36d227e2f34465" /><Relationship Type="http://schemas.openxmlformats.org/officeDocument/2006/relationships/notesSlide" Target="/ppt/notesSlides/notesSlide6.xml" Id="Rf865407fad784e0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3ec8e963314e35" /><Relationship Type="http://schemas.openxmlformats.org/officeDocument/2006/relationships/notesSlide" Target="/ppt/notesSlides/notesSlide7.xml" Id="Rb8a02247adfb4fd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ea7d7bf3344c62" /><Relationship Type="http://schemas.openxmlformats.org/officeDocument/2006/relationships/notesSlide" Target="/ppt/notesSlides/notesSlide8.xml" Id="R5fdf0b7a9165493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a3b07ef2c44660" /><Relationship Type="http://schemas.openxmlformats.org/officeDocument/2006/relationships/notesSlide" Target="/ppt/notesSlides/notesSlide9.xml" Id="R5b6e425a7f3b480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6172e32a5f4a52" /><Relationship Type="http://schemas.openxmlformats.org/officeDocument/2006/relationships/notesSlide" Target="/ppt/notesSlides/notesSlide10.xml" Id="R2aa6c2b2bc074ff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e85f2bddd04254" /><Relationship Type="http://schemas.openxmlformats.org/officeDocument/2006/relationships/notesSlide" Target="/ppt/notesSlides/notesSlide11.xml" Id="R72a89d9e30f2410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f211229f344915" /><Relationship Type="http://schemas.openxmlformats.org/officeDocument/2006/relationships/notesSlide" Target="/ppt/notesSlides/notesSlide12.xml" Id="Re4a662da809c4b7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52929B-A7FD-4FD8-83E6-2FA3DF514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5BC7B"/>
                </a:solidFill>
                <a:latin typeface="Arial"/>
                <a:ea typeface="Arial"/>
                <a:cs typeface="Arial"/>
              </a:rPr>
              <a:t>ЭКСТРЕМИЗМУ — НЕТ!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031C1B-EE7B-4AB2-8E49-3DD31201D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0477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Поддерживающий разговор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B0613D-F9F5-4C25-8B26-BF0FD7537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DF1DE"/>
                </a:solidFill>
                <a:latin typeface="Arial"/>
                <a:ea typeface="Arial"/>
                <a:cs typeface="Arial"/>
              </a:rPr>
              <a:t>Родителям и педагогам: как начать разговор в сложной ситуации и договориться о помощи.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19ECFF-62A6-46D2-81AF-CF26DB486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CDBC8"/>
                </a:solidFill>
                <a:latin typeface="Arial"/>
                <a:ea typeface="Arial"/>
                <a:cs typeface="Arial"/>
              </a:rPr>
              <a:t>12 слайдов. Рабочая продолжительность: 40 минут. Практика для взрослых без публичного разбора семейных историй.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1C9005-178D-4DB4-BAEE-EC011B515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CDBC8"/>
                </a:solidFill>
                <a:latin typeface="Arial"/>
                <a:ea typeface="Arial"/>
                <a:cs typeface="Arial"/>
              </a:rPr>
              <a:t>01 / 12</a:t>
            </a:r>
          </a:p>
        </p:txBody>
      </p:sp>
    </p:spTree>
    <p:extLst>
      <p:ext uri="{BB962C8B-B14F-4D97-AF65-F5344CB8AC3E}">
        <p14:creationId xmlns:p14="http://schemas.microsoft.com/office/powerpoint/2010/main" val="16995563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5410A2-92AA-4AFC-B814-F0B52BBAF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Цель и границы занятия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E17243-F247-459F-A7B5-616F9DA4F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Участники подготовят спокойное начало разговора, несколько уточняющих вопросов и совместный план следующего шага.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F4F1E1-0C6D-42C1-8A63-608B3850E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Обсуждение не заменяет индивидуальную психологическую или юридическую помощь. При непосредственной опасности сначала нужна безопасность.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DDC1C1-C3A7-4F6E-96EE-B2E98008B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02 / 12</a:t>
            </a:r>
          </a:p>
        </p:txBody>
      </p:sp>
    </p:spTree>
    <p:extLst>
      <p:ext uri="{BB962C8B-B14F-4D97-AF65-F5344CB8AC3E}">
        <p14:creationId xmlns:p14="http://schemas.microsoft.com/office/powerpoint/2010/main" val="9636498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9667E2-B6A7-42CC-B4A4-9E772F635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Подготовка к разговору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B3A471-5EA2-4E09-B36B-9BF9719DC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Выберите спокойное место и время. Уберите отвлекающие уведомления. Начните с конкретного наблюдения без ярлыка.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056807-969B-491E-915B-348A4A6A3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Подходит фраза: «Я заметил, что переписка тебя расстроила. Хочешь рассказать сейчас или позже?»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2E622F-84B9-49E2-9718-B68209275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03 / 12</a:t>
            </a:r>
          </a:p>
        </p:txBody>
      </p:sp>
    </p:spTree>
    <p:extLst>
      <p:ext uri="{BB962C8B-B14F-4D97-AF65-F5344CB8AC3E}">
        <p14:creationId xmlns:p14="http://schemas.microsoft.com/office/powerpoint/2010/main" val="13794381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E30312-C8BC-4191-8785-6481DCFA1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Слушание помогает уточнить ситуацию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2D81FC-D362-4E7B-B5F6-52A532B44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Дайте человеку закончить. Коротко перескажите услышанное и проверьте: «Правильно ли я понял, что на тебя давят?»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5BBB5F-A5D4-4545-B979-9D78E40E8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Вопрос «Что произошло дальше?» обычно полезнее обвинительного «Зачем ты туда пошёл?». Разрешите паузу и частичный рассказ.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5CDA23-0121-4D02-8FF6-28C52BCFC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04 / 12</a:t>
            </a:r>
          </a:p>
        </p:txBody>
      </p:sp>
    </p:spTree>
    <p:extLst>
      <p:ext uri="{BB962C8B-B14F-4D97-AF65-F5344CB8AC3E}">
        <p14:creationId xmlns:p14="http://schemas.microsoft.com/office/powerpoint/2010/main" val="18928005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CDFE10-8900-4475-9D2E-5157F2457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Реакция на признание об ошибке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0A0321-C42C-4C3B-B4E1-0F66F20FA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Можно ответить: «Спасибо, что рассказал. Давай разберёмся, как сделать ситуацию безопаснее». Не обещайте заранее конкретного исхода.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8DA9CF-59C1-4971-976B-974F51E75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Публичное наказание и насмешка могут затруднить следующий разговор. Ответственность за поступок обсуждают после оценки безопасности.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9887AA-25A0-40B0-BFB8-0A58C1B6A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05 / 12</a:t>
            </a:r>
          </a:p>
        </p:txBody>
      </p:sp>
    </p:spTree>
    <p:extLst>
      <p:ext uri="{BB962C8B-B14F-4D97-AF65-F5344CB8AC3E}">
        <p14:creationId xmlns:p14="http://schemas.microsoft.com/office/powerpoint/2010/main" val="10213630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E902B6-12CD-40F3-A85D-F0029A66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Уточнение непосредственной угрозы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FB4AD5-EDAB-42FC-BFBB-65AFEC874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Спокойно спросите, есть ли сейчас угроза, назначена ли встреча и находится ли человек в безопасном месте. Не просите продолжать опасный контакт.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A0FAC8-32B7-4AB8-B216-EF03D7330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При угрозе жизни или здоровью обращайтесь по номеру 112. Сообщите местонахождение и известные обстоятельства.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728997-AF0E-489C-A7CE-04CE42F06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06 / 12</a:t>
            </a:r>
          </a:p>
        </p:txBody>
      </p:sp>
    </p:spTree>
    <p:extLst>
      <p:ext uri="{BB962C8B-B14F-4D97-AF65-F5344CB8AC3E}">
        <p14:creationId xmlns:p14="http://schemas.microsoft.com/office/powerpoint/2010/main" val="3496767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818157-CB31-42DB-9DBD-19EBB1ABB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Учебная ситуация: секретное поручение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BAA203-EA21-43E5-B65A-B2BFA237D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Подросток сообщает, что согласился помочь новому знакомому. Теперь тот требует молчать и угрожает за отказ.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A7BF3F-4B64-4CEB-AFD1-AEFF3F71E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Первый ответ взрослого: признать серьёзность давления, убедиться в безопасности и вместе выбрать, кому сообщить о происходящем.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B96EB1-07D5-4E8B-A0D2-F0C099732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07 / 12</a:t>
            </a:r>
          </a:p>
        </p:txBody>
      </p:sp>
    </p:spTree>
    <p:extLst>
      <p:ext uri="{BB962C8B-B14F-4D97-AF65-F5344CB8AC3E}">
        <p14:creationId xmlns:p14="http://schemas.microsoft.com/office/powerpoint/2010/main" val="7000796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CDC485-5E3C-46D6-B765-EAEA774FC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Совместный план должен быть понятен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A19E39-B760-4F4A-A224-171A99675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Договоритесь о ближайшем действии: ограничить контакт, сохранить важные сведения или обратиться к подходящему специалисту.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A177C0-0B8D-40D2-9A3D-65C84E02C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Уточните, кто делает шаг, когда вы вернётесь к разговору и что предпринять, если давление повторится. План можно записать в трёх строках.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253EA8-7205-4777-93B2-220A0BB10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08 / 12</a:t>
            </a:r>
          </a:p>
        </p:txBody>
      </p:sp>
    </p:spTree>
    <p:extLst>
      <p:ext uri="{BB962C8B-B14F-4D97-AF65-F5344CB8AC3E}">
        <p14:creationId xmlns:p14="http://schemas.microsoft.com/office/powerpoint/2010/main" val="2269901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660F38-472F-4533-BF20-6608BBB99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Личные данные требуют бережного обращения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AC461E-B6E9-4F4E-B6B8-5F9B14BDE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Переписку и скриншоты не публикуют в родительском чате. Доступ к ним ограничивают теми, кому сведения нужны для помощи.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25E379-D4A6-41B3-A8F9-FF9E14EE4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Перед передачей поясняют, кому и зачем нужны данные. Для жалобы на платформе используют её официальный механизм.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D2B4EF-EF02-4B9F-B0A0-0A81A5D75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09 / 12</a:t>
            </a:r>
          </a:p>
        </p:txBody>
      </p:sp>
    </p:spTree>
    <p:extLst>
      <p:ext uri="{BB962C8B-B14F-4D97-AF65-F5344CB8AC3E}">
        <p14:creationId xmlns:p14="http://schemas.microsoft.com/office/powerpoint/2010/main" val="1807998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C7BAA0-7B40-4586-B72E-354DAEC9E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Вопросы для взрослых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51BADD-EFF9-4B40-B856-28D0C2DFA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Какие фразы в вашей семье или группе помогают обратиться за помощью? Как вы отреагируете, если человек не готов рассказать всё сразу?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9B698C-866F-48B8-8114-2EB9E8816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Что делать, если первый разговор сорвался? Как предложить другого доверенного взрослого и сохранить возможность вернуться к теме?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A6CB93-5E92-4CD4-9DB9-6CFD009CB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10 / 12</a:t>
            </a:r>
          </a:p>
        </p:txBody>
      </p:sp>
    </p:spTree>
    <p:extLst>
      <p:ext uri="{BB962C8B-B14F-4D97-AF65-F5344CB8AC3E}">
        <p14:creationId xmlns:p14="http://schemas.microsoft.com/office/powerpoint/2010/main" val="101206770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73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2A3080-C607-4B3B-BE82-E1067E49C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Итоги и личная практика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CA4FB7-6271-4334-A80B-E2E72CD61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DF1DE"/>
                </a:solidFill>
                <a:latin typeface="Arial"/>
                <a:ea typeface="Arial"/>
                <a:cs typeface="Arial"/>
              </a:rPr>
              <a:t>Спокойное начало и конкретные вопросы помогают понять ситуацию. Поддержка сохраняет достоинство человека и доступ к помощи.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93872A-947D-4AB3-84F3-B1911545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DF1DE"/>
                </a:solidFill>
                <a:latin typeface="Arial"/>
                <a:ea typeface="Arial"/>
                <a:cs typeface="Arial"/>
              </a:rPr>
              <a:t>После занятия выберите один доступный маршрут помощи и проверьте его. Договоритесь о повторном разговоре, если вопрос остался открытым.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FC5FB2-046D-42C4-AE9E-F2B569BEB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CDBC8"/>
                </a:solidFill>
                <a:latin typeface="Arial"/>
                <a:ea typeface="Arial"/>
                <a:cs typeface="Arial"/>
              </a:rPr>
              <a:t>11 / 12</a:t>
            </a:r>
          </a:p>
        </p:txBody>
      </p:sp>
    </p:spTree>
    <p:extLst>
      <p:ext uri="{BB962C8B-B14F-4D97-AF65-F5344CB8AC3E}">
        <p14:creationId xmlns:p14="http://schemas.microsoft.com/office/powerpoint/2010/main" val="175357023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E8AF15-0D1A-413E-9FA7-AB3F8825D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Источники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32842B-FBA6-4BC0-8D79-3F2309E3D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UNICEF: разговор с ребёнком о травле в интернете. МЧС России: назначение экстренного номера 112.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0AA271-D008-4A2A-B438-D8B141A52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Проверено 19 октября 2026 года. Примеры и упражнения разработаны редакцией. Конкретные случаи требуют отдельной оценки.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4E32CA-02C1-4BFB-9A88-F5CDE172F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12 / 12</a:t>
            </a:r>
          </a:p>
        </p:txBody>
      </p:sp>
    </p:spTree>
    <p:extLst>
      <p:ext uri="{BB962C8B-B14F-4D97-AF65-F5344CB8AC3E}">
        <p14:creationId xmlns:p14="http://schemas.microsoft.com/office/powerpoint/2010/main" val="138868378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2026-10-19T19:52:41.7740000Z</dcterms:created>
  <dcterms:modified xsi:type="dcterms:W3CDTF">2026-10-19T19:52:41.7740000Z</dcterms:modified>
</coreProperties>
</file>