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a619e50dc934049" /><Relationship Type="http://schemas.openxmlformats.org/officeDocument/2006/relationships/extended-properties" Target="/docProps/app.xml" Id="Rbfd0c61aa9954996" /><Relationship Type="http://schemas.openxmlformats.org/officeDocument/2006/relationships/officeDocument" Target="/ppt/presentation.xml" Id="R7f94347c0c7849b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ca33206eb6648a0"/>
  </p:sldMasterIdLst>
  <p:notesMasterIdLst>
    <p:notesMasterId xmlns:r="http://schemas.openxmlformats.org/officeDocument/2006/relationships" r:id="R54a7d67801d3422f"/>
  </p:notesMasterIdLst>
  <p:sldIdLst>
    <p:sldId xmlns:r="http://schemas.openxmlformats.org/officeDocument/2006/relationships" id="256" r:id="R087b2721431846ae"/>
    <p:sldId xmlns:r="http://schemas.openxmlformats.org/officeDocument/2006/relationships" id="257" r:id="Rb9ca749f4a294126"/>
    <p:sldId xmlns:r="http://schemas.openxmlformats.org/officeDocument/2006/relationships" id="258" r:id="Rd9f7554330474d66"/>
    <p:sldId xmlns:r="http://schemas.openxmlformats.org/officeDocument/2006/relationships" id="259" r:id="Raed37c2a8b624e55"/>
    <p:sldId xmlns:r="http://schemas.openxmlformats.org/officeDocument/2006/relationships" id="260" r:id="Rbdb9fc8da1974657"/>
    <p:sldId xmlns:r="http://schemas.openxmlformats.org/officeDocument/2006/relationships" id="261" r:id="R3aef7b88655d42d5"/>
    <p:sldId xmlns:r="http://schemas.openxmlformats.org/officeDocument/2006/relationships" id="262" r:id="R5826b000968c463c"/>
    <p:sldId xmlns:r="http://schemas.openxmlformats.org/officeDocument/2006/relationships" id="263" r:id="Ra338f50a56bd4cce"/>
    <p:sldId xmlns:r="http://schemas.openxmlformats.org/officeDocument/2006/relationships" id="264" r:id="R5a0c8edf35d04d69"/>
    <p:sldId xmlns:r="http://schemas.openxmlformats.org/officeDocument/2006/relationships" id="265" r:id="R2102790da5da46a8"/>
    <p:sldId xmlns:r="http://schemas.openxmlformats.org/officeDocument/2006/relationships" id="266" r:id="Rd2055d2520e64cc1"/>
    <p:sldId xmlns:r="http://schemas.openxmlformats.org/officeDocument/2006/relationships" id="267" r:id="R05794857f0ae459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f1074f847874cd9" /><Relationship Type="http://schemas.openxmlformats.org/officeDocument/2006/relationships/slideMaster" Target="/ppt/slideMasters/slideMaster1.xml" Id="R6ca33206eb6648a0" /><Relationship Type="http://schemas.openxmlformats.org/officeDocument/2006/relationships/notesMaster" Target="/ppt/notesMasters/notesMaster1.xml" Id="R54a7d67801d3422f" /><Relationship Type="http://schemas.openxmlformats.org/officeDocument/2006/relationships/presProps" Target="/ppt/presProps.xml" Id="Rad17bfd033914d05" /><Relationship Type="http://schemas.openxmlformats.org/officeDocument/2006/relationships/tableStyles" Target="/ppt/tableStyles.xml" Id="Re2bb2bbf7ce24f0c" /><Relationship Type="http://schemas.openxmlformats.org/officeDocument/2006/relationships/slide" Target="/ppt/slides/slide1.xml" Id="R087b2721431846ae" /><Relationship Type="http://schemas.openxmlformats.org/officeDocument/2006/relationships/slide" Target="/ppt/slides/slide2.xml" Id="Rb9ca749f4a294126" /><Relationship Type="http://schemas.openxmlformats.org/officeDocument/2006/relationships/slide" Target="/ppt/slides/slide3.xml" Id="Rd9f7554330474d66" /><Relationship Type="http://schemas.openxmlformats.org/officeDocument/2006/relationships/slide" Target="/ppt/slides/slide4.xml" Id="Raed37c2a8b624e55" /><Relationship Type="http://schemas.openxmlformats.org/officeDocument/2006/relationships/slide" Target="/ppt/slides/slide5.xml" Id="Rbdb9fc8da1974657" /><Relationship Type="http://schemas.openxmlformats.org/officeDocument/2006/relationships/slide" Target="/ppt/slides/slide6.xml" Id="R3aef7b88655d42d5" /><Relationship Type="http://schemas.openxmlformats.org/officeDocument/2006/relationships/slide" Target="/ppt/slides/slide7.xml" Id="R5826b000968c463c" /><Relationship Type="http://schemas.openxmlformats.org/officeDocument/2006/relationships/slide" Target="/ppt/slides/slide8.xml" Id="Ra338f50a56bd4cce" /><Relationship Type="http://schemas.openxmlformats.org/officeDocument/2006/relationships/slide" Target="/ppt/slides/slide9.xml" Id="R5a0c8edf35d04d69" /><Relationship Type="http://schemas.openxmlformats.org/officeDocument/2006/relationships/slide" Target="/ppt/slides/slide10.xml" Id="R2102790da5da46a8" /><Relationship Type="http://schemas.openxmlformats.org/officeDocument/2006/relationships/slide" Target="/ppt/slides/slide11.xml" Id="Rd2055d2520e64cc1" /><Relationship Type="http://schemas.openxmlformats.org/officeDocument/2006/relationships/slide" Target="/ppt/slides/slide12.xml" Id="R05794857f0ae459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fd94c49a56f441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948a59f77d34071" /><Relationship Type="http://schemas.openxmlformats.org/officeDocument/2006/relationships/notesMaster" Target="/ppt/notesMasters/notesMaster1.xml" Id="R9b83426a520d4b5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aa6b84d9eba4b9c" /><Relationship Type="http://schemas.openxmlformats.org/officeDocument/2006/relationships/notesMaster" Target="/ppt/notesMasters/notesMaster1.xml" Id="R6062f321e4f8403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5b60703ab424d90" /><Relationship Type="http://schemas.openxmlformats.org/officeDocument/2006/relationships/notesMaster" Target="/ppt/notesMasters/notesMaster1.xml" Id="R27edd9b540f94b0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67a7674eb5f4f13" /><Relationship Type="http://schemas.openxmlformats.org/officeDocument/2006/relationships/notesMaster" Target="/ppt/notesMasters/notesMaster1.xml" Id="R3a9add54659f41c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f16b4fe64634d21" /><Relationship Type="http://schemas.openxmlformats.org/officeDocument/2006/relationships/notesMaster" Target="/ppt/notesMasters/notesMaster1.xml" Id="Rab0dfd1ef4154c6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ae25f07c8344a05" /><Relationship Type="http://schemas.openxmlformats.org/officeDocument/2006/relationships/notesMaster" Target="/ppt/notesMasters/notesMaster1.xml" Id="Rb640b7e03588476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df58b0e0dec4626" /><Relationship Type="http://schemas.openxmlformats.org/officeDocument/2006/relationships/notesMaster" Target="/ppt/notesMasters/notesMaster1.xml" Id="R4895362f63d54c3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83120a63f074fc3" /><Relationship Type="http://schemas.openxmlformats.org/officeDocument/2006/relationships/notesMaster" Target="/ppt/notesMasters/notesMaster1.xml" Id="R04fcccaa946d47c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7b977a7bab246e8" /><Relationship Type="http://schemas.openxmlformats.org/officeDocument/2006/relationships/notesMaster" Target="/ppt/notesMasters/notesMaster1.xml" Id="R14564b95f5d84a7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f262844356440d0" /><Relationship Type="http://schemas.openxmlformats.org/officeDocument/2006/relationships/notesMaster" Target="/ppt/notesMasters/notesMaster1.xml" Id="Rc5b21c453264411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66678f82cb141d2" /><Relationship Type="http://schemas.openxmlformats.org/officeDocument/2006/relationships/notesMaster" Target="/ppt/notesMasters/notesMaster1.xml" Id="R9c3726990722433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96ff27bd5db40a1" /><Relationship Type="http://schemas.openxmlformats.org/officeDocument/2006/relationships/notesMaster" Target="/ppt/notesMasters/notesMaster1.xml" Id="R70df9729bae4483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Используйте вымышленную историю из этой презентации. Если интернета нет, распечатайте все три сообщения. Не предлагайте искать экстремистский контент.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UNESCO: учебный модуль о недостоверной информации</a:t>
            </a:r>
          </a:p>
          <a:p xmlns:a="http://schemas.openxmlformats.org/drawingml/2006/main">
            <a:r>
              <a:t>https://www.unesco.org/mil4teachers/en/module4/unit5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Распределите время: 5 минут правила, 8 минут инструменты, 15 минут группы, 12 минут разбор, 5 минут итог. Размер группы: 3–4 человека.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UNESCO: учебный модуль о недостоверной информации</a:t>
            </a:r>
          </a:p>
          <a:p xmlns:a="http://schemas.openxmlformats.org/drawingml/2006/main">
            <a:r>
              <a:t>https://www.unesco.org/mil4teachers/en/module4/unit5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Попросите выделить две разные части в фразе «Кружок отменили, потому что организаторы безответственные». Факт отмены и объяснение причины требуют отдельных оснований.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UNESCO: учебный модуль о недостоверной информации</a:t>
            </a:r>
          </a:p>
          <a:p xmlns:a="http://schemas.openxmlformats.org/drawingml/2006/main">
            <a:r>
              <a:t>https://www.unesco.org/mil4teachers/en/module4/unit5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Откройте заранее выбранную безопасную публикацию учреждения и покажите дату. Не полагайтесь на один скриншот, который скрывает адрес и начало текста.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UNESCO: учебный модуль о недостоверной информации</a:t>
            </a:r>
          </a:p>
          <a:p xmlns:a="http://schemas.openxmlformats.org/drawingml/2006/main">
            <a:r>
              <a:t>https://www.unesco.org/mil4teachers/en/module4/unit5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Обсудите, почему точное изображение здания не доказывает описанное в подписи событие. Не загружайте чужие личные фотографии в сторонние сервисы без оснований.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UNESCO: учебный модуль о недостоверной информации</a:t>
            </a:r>
          </a:p>
          <a:p xmlns:a="http://schemas.openxmlformats.org/drawingml/2006/main">
            <a:r>
              <a:t>https://www.unesco.org/mil4teachers/en/module4/unit5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Выдайте сообщения на отдельных листах. В сообщении Б обозначьте проверяемый официальный источник внутри учебной модели. Реального учреждения в истории нет.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UNESCO: учебный модуль о недостоверной информации</a:t>
            </a:r>
          </a:p>
          <a:p xmlns:a="http://schemas.openxmlformats.org/drawingml/2006/main">
            <a:r>
              <a:t>https://www.unesco.org/mil4teachers/en/module4/unit5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 поощряйте угадывание намерений автора А. Оценка касается доказательств. Зафиксируйте роли: читающий, проверяющий, записывающий и выступающий.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UNESCO: учебный модуль о недостоверной информации</a:t>
            </a:r>
          </a:p>
          <a:p xmlns:a="http://schemas.openxmlformats.org/drawingml/2006/main">
            <a:r>
              <a:t>https://www.unesco.org/mil4teachers/en/module4/unit5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Спросите, какое слово в сообщении А оказалось самым сильным преувеличением. Затем предложите точный нейтральный заголовок без оценки автора.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UNESCO: учебный модуль о недостоверной информации</a:t>
            </a:r>
          </a:p>
          <a:p xmlns:a="http://schemas.openxmlformats.org/drawingml/2006/main">
            <a:r>
              <a:t>https://www.unesco.org/mil4teachers/en/module4/unit5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Попросите написать исправление для вымышленного сообщения А. Не требуйте от участника признавать личные ошибки перед группой.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UNESCO: учебный модуль о недостоверной информации</a:t>
            </a:r>
          </a:p>
          <a:p xmlns:a="http://schemas.openxmlformats.org/drawingml/2006/main">
            <a:r>
              <a:t>https://www.unesco.org/mil4teachers/en/module4/unit5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Направьте обсуждение к происхождению сведений. Количество копий не равно количеству независимых свидетельств. Не вводите универсальный числовой порог достоверности.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UNESCO: учебный модуль о недостоверной информации</a:t>
            </a:r>
          </a:p>
          <a:p xmlns:a="http://schemas.openxmlformats.org/drawingml/2006/main">
            <a:r>
              <a:t>https://www.unesco.org/mil4teachers/en/module4/unit5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Пусть каждый проверит по этим вопросам собственный учебный вывод. Критерии: конкретность утверждения, прослеживаемость источника и честное указание пробелов.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UNESCO: учебный модуль о недостоверной информации</a:t>
            </a:r>
          </a:p>
          <a:p xmlns:a="http://schemas.openxmlformats.org/drawingml/2006/main">
            <a:r>
              <a:t>https://www.unesco.org/mil4teachers/en/module4/unit5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https://www.unesco.org/mil4teachers/en/module4/unit5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UNESCO: учебный модуль о недостоверной информации</a:t>
            </a:r>
          </a:p>
          <a:p xmlns:a="http://schemas.openxmlformats.org/drawingml/2006/main">
            <a:r>
              <a:t>https://www.unesco.org/mil4teachers/en/module4/unit5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22af46d533462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13c257c39b4dd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510b9f3f80460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7739426c7b42e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2a6024accd473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006285e7d7435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1B1932B-57AC-4479-A9F0-EEF4944092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B852B94-3036-4A6C-8660-26CAD94CEB4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F890691-8816-4862-9C5C-724E6D7D10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77B8612-F87B-4A5D-BA4F-0363A029A80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03C8399-C8F5-4BCD-AD15-3AA0DCDE00B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5B5CF87-A104-45A0-ABC1-184FAC34C3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644D237-3CAB-4FB5-8992-1C9C80C3EEA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36B04DE-DE2B-4555-ADF4-546A8166564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9E48199-2A6C-4849-B29C-68B604F5A7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100CE8B-4B17-4898-9507-4DB011381ED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39933129aa4fc4" /><Relationship Type="http://schemas.openxmlformats.org/officeDocument/2006/relationships/slideLayout" Target="/ppt/slideLayouts/slideLayout1.xml" Id="R26ddd5710f994c78" /><Relationship Type="http://schemas.openxmlformats.org/officeDocument/2006/relationships/slideLayout" Target="/ppt/slideLayouts/slideLayout2.xml" Id="Ra45927cc2fa24e83" /><Relationship Type="http://schemas.openxmlformats.org/officeDocument/2006/relationships/slideLayout" Target="/ppt/slideLayouts/slideLayout3.xml" Id="R350a060004f248fe" /><Relationship Type="http://schemas.openxmlformats.org/officeDocument/2006/relationships/slideLayout" Target="/ppt/slideLayouts/slideLayout4.xml" Id="R4bf32813085e4dd1" /><Relationship Type="http://schemas.openxmlformats.org/officeDocument/2006/relationships/slideLayout" Target="/ppt/slideLayouts/slideLayout5.xml" Id="R17b182195eb342d1" /><Relationship Type="http://schemas.openxmlformats.org/officeDocument/2006/relationships/slideLayout" Target="/ppt/slideLayouts/slideLayout6.xml" Id="R968b47f505a6470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6ddd5710f994c78"/>
    <p:sldLayoutId xmlns:r="http://schemas.openxmlformats.org/officeDocument/2006/relationships" id="2147483650" r:id="Ra45927cc2fa24e83"/>
    <p:sldLayoutId xmlns:r="http://schemas.openxmlformats.org/officeDocument/2006/relationships" id="2147483651" r:id="R350a060004f248fe"/>
    <p:sldLayoutId xmlns:r="http://schemas.openxmlformats.org/officeDocument/2006/relationships" id="2147483652" r:id="R4bf32813085e4dd1"/>
    <p:sldLayoutId xmlns:r="http://schemas.openxmlformats.org/officeDocument/2006/relationships" id="2147483653" r:id="R17b182195eb342d1"/>
    <p:sldLayoutId xmlns:r="http://schemas.openxmlformats.org/officeDocument/2006/relationships" id="2147483654" r:id="R968b47f505a6470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6f542394cf495f" /><Relationship Type="http://schemas.openxmlformats.org/officeDocument/2006/relationships/notesSlide" Target="/ppt/notesSlides/notesSlide1.xml" Id="Ra7a1270813d842e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7d35b599864e28" /><Relationship Type="http://schemas.openxmlformats.org/officeDocument/2006/relationships/notesSlide" Target="/ppt/notesSlides/notesSlide2.xml" Id="R3af6383a0d26424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c4fc8ae9eea4116" /><Relationship Type="http://schemas.openxmlformats.org/officeDocument/2006/relationships/notesSlide" Target="/ppt/notesSlides/notesSlide3.xml" Id="R649bd6933dea4d4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4f6d6ea1a94211" /><Relationship Type="http://schemas.openxmlformats.org/officeDocument/2006/relationships/notesSlide" Target="/ppt/notesSlides/notesSlide4.xml" Id="Rfc89aafde5be4f8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c78eb7b2a24d6b" /><Relationship Type="http://schemas.openxmlformats.org/officeDocument/2006/relationships/notesSlide" Target="/ppt/notesSlides/notesSlide5.xml" Id="R256b25f0b42643a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7f0c84a9f147c6" /><Relationship Type="http://schemas.openxmlformats.org/officeDocument/2006/relationships/notesSlide" Target="/ppt/notesSlides/notesSlide6.xml" Id="R80af2b4a74e24a6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dadff906494aef" /><Relationship Type="http://schemas.openxmlformats.org/officeDocument/2006/relationships/notesSlide" Target="/ppt/notesSlides/notesSlide7.xml" Id="R7519cb3d243741a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a83546d1ef4dbd" /><Relationship Type="http://schemas.openxmlformats.org/officeDocument/2006/relationships/notesSlide" Target="/ppt/notesSlides/notesSlide8.xml" Id="R8d5f9782d78b41e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451ab8c34b4826" /><Relationship Type="http://schemas.openxmlformats.org/officeDocument/2006/relationships/notesSlide" Target="/ppt/notesSlides/notesSlide9.xml" Id="Rdda78bb109df420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be6f47037145ac" /><Relationship Type="http://schemas.openxmlformats.org/officeDocument/2006/relationships/notesSlide" Target="/ppt/notesSlides/notesSlide10.xml" Id="Ree377866e4a445c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4ba26ff86844a0" /><Relationship Type="http://schemas.openxmlformats.org/officeDocument/2006/relationships/notesSlide" Target="/ppt/notesSlides/notesSlide11.xml" Id="R85b77bfd828d477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0cd4fb1fc440ed" /><Relationship Type="http://schemas.openxmlformats.org/officeDocument/2006/relationships/notesSlide" Target="/ppt/notesSlides/notesSlide12.xml" Id="Re3e8c69d69584d9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D9A0C5-4985-40AC-9D00-D2DDF64BB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5BC7B"/>
                </a:solidFill>
                <a:latin typeface="Arial"/>
                <a:ea typeface="Arial"/>
                <a:cs typeface="Arial"/>
              </a:rPr>
              <a:t>ЭКСТРЕМИЗМУ — НЕТ!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F5B1C7-2ADF-45D0-A72B-23A390262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0477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Практикум по медиаграмотности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E8FC16-2BF6-43D6-AD5E-10C3D4E1D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81375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DF1DE"/>
                </a:solidFill>
                <a:latin typeface="Arial"/>
                <a:ea typeface="Arial"/>
                <a:cs typeface="Arial"/>
              </a:rPr>
              <a:t>Для старшеклассников и студентов. Учимся проверять утверждение и понятно объяснять пределы вывода.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5F117C-9D63-4F55-9904-C73DF7079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CCDBC8"/>
                </a:solidFill>
                <a:latin typeface="Arial"/>
                <a:ea typeface="Arial"/>
                <a:cs typeface="Arial"/>
              </a:rPr>
              <a:t>12 слайдов. Рабочая продолжительность: 45 минут. Нужны листы, ручки и заранее подготовленный учебный пакет.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C65F14-B5CF-48F8-AB9F-E1925E7B4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CDBC8"/>
                </a:solidFill>
                <a:latin typeface="Arial"/>
                <a:ea typeface="Arial"/>
                <a:cs typeface="Arial"/>
              </a:rPr>
              <a:t>01 / 12</a:t>
            </a:r>
          </a:p>
        </p:txBody>
      </p:sp>
    </p:spTree>
    <p:extLst>
      <p:ext uri="{BB962C8B-B14F-4D97-AF65-F5344CB8AC3E}">
        <p14:creationId xmlns:p14="http://schemas.microsoft.com/office/powerpoint/2010/main" val="6541077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A91C05-C15C-4263-9DC4-CF6081773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Цель и результат практикума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4D7728-95AE-4E92-ADDB-073D4D99D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К концу занятия группа составит карточку проверки: утверждение, источник, дата, подтверждение, недостающие сведения и вывод.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86412E-750E-4057-9E28-37B823221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Вывод может звучать «подтверждено», «опровергнуто» или «данных недостаточно». Отсутствие ответа не разрешает придумывать детали.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A77D1E-E00B-4FA4-A43E-FF89FD617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02 / 12</a:t>
            </a:r>
          </a:p>
        </p:txBody>
      </p:sp>
    </p:spTree>
    <p:extLst>
      <p:ext uri="{BB962C8B-B14F-4D97-AF65-F5344CB8AC3E}">
        <p14:creationId xmlns:p14="http://schemas.microsoft.com/office/powerpoint/2010/main" val="87470066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837B23-B6DA-4DBF-84AE-30985F7B8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Утверждение отличается от оценки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D4B628-CE4F-44AE-A629-C7FB359CC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«Библиотека закрыта 12 апреля» можно проверить по сообщению учреждения. «Библиотека никому не нужна» выражает оценку автора.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AD3896-C1C9-427D-8ACB-3BA2AABF9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Перед поиском перепишите проверяемую часть одним предложением. Укажите место, событие и время, если они есть.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66BFBD-04C2-4844-806A-71D6AB998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03 / 12</a:t>
            </a:r>
          </a:p>
        </p:txBody>
      </p:sp>
    </p:spTree>
    <p:extLst>
      <p:ext uri="{BB962C8B-B14F-4D97-AF65-F5344CB8AC3E}">
        <p14:creationId xmlns:p14="http://schemas.microsoft.com/office/powerpoint/2010/main" val="19590340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148592-B9E2-4E5B-BBA9-C16234C63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Первоисточник помогает увидеть контекст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E50DBC-F8C5-43A3-990C-E6D7655CA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Ищем исходный документ, полную запись выступления или сообщение ответственного учреждения. Смотрим автора, дату и обновления.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BA434F-122F-41CF-B3EA-011F11969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Публикация на знакомом сайте тоже требует чтения. Заголовок может опускать условие или относиться к прошлому году.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ABB3FF-5EB7-4A0E-A2B3-E9A2A7A18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04 / 12</a:t>
            </a:r>
          </a:p>
        </p:txBody>
      </p:sp>
    </p:spTree>
    <p:extLst>
      <p:ext uri="{BB962C8B-B14F-4D97-AF65-F5344CB8AC3E}">
        <p14:creationId xmlns:p14="http://schemas.microsoft.com/office/powerpoint/2010/main" val="12558927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E8D162-FC7E-4001-8C90-5712A747B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Проверка даты и изображения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5F7B83-B63A-4420-A423-E680BA92B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Сопоставляем дату публикации с датой события. Снимок другого года или места может сопровождать новый текст.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5EE5A7-CD24-4686-9C7F-FADA657A0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Для изображения ищем первоначальную публикацию и подпись. Если происхождение установить нельзя, это ограничение фиксируем в выводе.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BAB12C-A891-4B9F-8235-34066EC60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05 / 12</a:t>
            </a:r>
          </a:p>
        </p:txBody>
      </p:sp>
    </p:spTree>
    <p:extLst>
      <p:ext uri="{BB962C8B-B14F-4D97-AF65-F5344CB8AC3E}">
        <p14:creationId xmlns:p14="http://schemas.microsoft.com/office/powerpoint/2010/main" val="54709945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019BAE-7EC2-42B8-9A58-FE6F42954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Учебный пакет: три сообщения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DA47DC-EAD2-487D-9506-780D81C0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А: «Все кружки библиотеки отменили навсегда». Автор и дата отсутствуют. Б: «Занятие 12 апреля переносится из-за ремонта зала».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EB0A66-14CB-4044-8C79-6C2960585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В: расписание учреждения на 13 апреля сохраняет остальные занятия. Все названия и даты в этой задаче вымышлены.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893F83-C780-4F9D-BB18-2175CDBE4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06 / 12</a:t>
            </a:r>
          </a:p>
        </p:txBody>
      </p:sp>
    </p:spTree>
    <p:extLst>
      <p:ext uri="{BB962C8B-B14F-4D97-AF65-F5344CB8AC3E}">
        <p14:creationId xmlns:p14="http://schemas.microsoft.com/office/powerpoint/2010/main" val="4568312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E9E9D4-1080-4DB4-9716-DA9B5842E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Задача команды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694EED-313B-4AEC-93DF-B40030FA6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Запишите исходное утверждение. Отметьте, что каждое сообщение подтверждает и чего оно не подтверждает.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C685CC-A962-449E-BFFC-93B570287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Подготовьте вывод в двух предложениях и один вопрос, который нужно задать учреждению перед публикацией новости.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0363E0-3829-4839-A41D-4BAAFC649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07 / 12</a:t>
            </a:r>
          </a:p>
        </p:txBody>
      </p:sp>
    </p:spTree>
    <p:extLst>
      <p:ext uri="{BB962C8B-B14F-4D97-AF65-F5344CB8AC3E}">
        <p14:creationId xmlns:p14="http://schemas.microsoft.com/office/powerpoint/2010/main" val="18967215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82762F-0895-4598-8785-560891AF6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Разбор учебной новости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C1BCCA-47F5-4695-A249-099C48295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Данные пакета подтверждают перенос одного занятия. Утверждение об отмене всех кружков навсегда выходит за пределы представленных сведений.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60B4FF-D999-481E-ABF8-7328FDB2F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Открытый вопрос: изменится ли расписание позже? До уточнения не расширяем вывод и указываем, на какую дату он относится.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19F89C-FDEC-4E02-AF48-61BCD6309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08 / 12</a:t>
            </a:r>
          </a:p>
        </p:txBody>
      </p:sp>
    </p:spTree>
    <p:extLst>
      <p:ext uri="{BB962C8B-B14F-4D97-AF65-F5344CB8AC3E}">
        <p14:creationId xmlns:p14="http://schemas.microsoft.com/office/powerpoint/2010/main" val="72980979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2B92F5-39B5-4B75-BC98-AF53312F6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Публикация после проверки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D8A4E3-FF3A-4472-9A0F-0E0834A84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В тексте нужны ссылка на первоисточник, точная дата и различение установленного факта и предположения.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439C36-12A8-4246-AA93-023F7A4C7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Если ранее распространили ошибку, исправление должно быть заметным. Полезно объяснить, что изменилось и на каком основании.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D8F142-906C-4E3E-9F43-250315405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09 / 12</a:t>
            </a:r>
          </a:p>
        </p:txBody>
      </p:sp>
    </p:spTree>
    <p:extLst>
      <p:ext uri="{BB962C8B-B14F-4D97-AF65-F5344CB8AC3E}">
        <p14:creationId xmlns:p14="http://schemas.microsoft.com/office/powerpoint/2010/main" val="9822158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2B917C-7296-4613-86DA-C709904B7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Вопросы для обсуждения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DD1BCE-B2BE-48D4-9337-79C01D682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Сколько публикаций нужно для уверенного вывода, если все ссылаются друг на друга? Почему пересказ не становится независимым подтверждением?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BFFB7E-8A68-400A-B83A-2D1D63F2E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Что делать, когда проверка занимает больше времени, чем позволяет срок публикации? Какие ограничения нужно назвать читателю?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E2B006-8715-4203-828E-0EEA53084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10 / 12</a:t>
            </a:r>
          </a:p>
        </p:txBody>
      </p:sp>
    </p:spTree>
    <p:extLst>
      <p:ext uri="{BB962C8B-B14F-4D97-AF65-F5344CB8AC3E}">
        <p14:creationId xmlns:p14="http://schemas.microsoft.com/office/powerpoint/2010/main" val="653056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73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94A4F0-96AD-48E4-8C50-4089FC52E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Лист проверки для повседневной работы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8D4B25-6BD5-4F1A-9013-27C59DBE3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DF1DE"/>
                </a:solidFill>
                <a:latin typeface="Arial"/>
                <a:ea typeface="Arial"/>
                <a:cs typeface="Arial"/>
              </a:rPr>
              <a:t>Что именно утверждается? Кто сообщил первым? Когда произошло событие? Какие документы это подтверждают?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65B82B-9ADE-4125-A3BB-E52AE7EF9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DF1DE"/>
                </a:solidFill>
                <a:latin typeface="Arial"/>
                <a:ea typeface="Arial"/>
                <a:cs typeface="Arial"/>
              </a:rPr>
              <a:t>Чего мы пока не знаем? Какой вывод соответствует сведениям? Нужна ли публикация, пока остаётся существенная неопределённость?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587EDE-EEAC-4D5D-B97F-445C3F0BD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CDBC8"/>
                </a:solidFill>
                <a:latin typeface="Arial"/>
                <a:ea typeface="Arial"/>
                <a:cs typeface="Arial"/>
              </a:rPr>
              <a:t>11 / 12</a:t>
            </a:r>
          </a:p>
        </p:txBody>
      </p:sp>
    </p:spTree>
    <p:extLst>
      <p:ext uri="{BB962C8B-B14F-4D97-AF65-F5344CB8AC3E}">
        <p14:creationId xmlns:p14="http://schemas.microsoft.com/office/powerpoint/2010/main" val="100892724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3D2501-01A3-4B35-88E0-57CEFA950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Источники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14C302-D2B5-44B8-B59B-69AFF24D4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UNESCO: медиаграмотность. Учебный модуль UNESCO о работе с недостоверной информацией.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9D470E-3551-4BB8-B92E-BFC40A149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Проверено 19 октября 2026 года. Все примеры практикума придуманы редакцией и не описывают реальные события.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4EAAA6-B48E-44AB-AEA1-CB501B737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12 / 12</a:t>
            </a:r>
          </a:p>
        </p:txBody>
      </p:sp>
    </p:spTree>
    <p:extLst>
      <p:ext uri="{BB962C8B-B14F-4D97-AF65-F5344CB8AC3E}">
        <p14:creationId xmlns:p14="http://schemas.microsoft.com/office/powerpoint/2010/main" val="15369842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2026-10-19T19:52:36.8810000Z</dcterms:created>
  <dcterms:modified xsi:type="dcterms:W3CDTF">2026-10-19T19:52:36.8810000Z</dcterms:modified>
</coreProperties>
</file>